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467" r:id="rId3"/>
    <p:sldId id="490" r:id="rId4"/>
    <p:sldId id="466" r:id="rId5"/>
    <p:sldId id="459" r:id="rId6"/>
    <p:sldId id="463" r:id="rId7"/>
    <p:sldId id="461" r:id="rId8"/>
    <p:sldId id="492" r:id="rId9"/>
    <p:sldId id="476" r:id="rId10"/>
    <p:sldId id="489" r:id="rId11"/>
    <p:sldId id="491" r:id="rId12"/>
    <p:sldId id="484" r:id="rId13"/>
    <p:sldId id="477" r:id="rId14"/>
    <p:sldId id="488" r:id="rId15"/>
    <p:sldId id="485" r:id="rId16"/>
    <p:sldId id="478" r:id="rId17"/>
    <p:sldId id="479" r:id="rId1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99"/>
    <a:srgbClr val="0069B8"/>
    <a:srgbClr val="4A9EE3"/>
    <a:srgbClr val="7FADE3"/>
    <a:srgbClr val="33CCCC"/>
    <a:srgbClr val="9FCCFF"/>
    <a:srgbClr val="98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4607EC-49C1-466C-9C98-B8CE85358ACE}" v="1172" dt="2019-03-09T11:35:40.43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25" autoAdjust="0"/>
    <p:restoredTop sz="48803" autoAdjust="0"/>
  </p:normalViewPr>
  <p:slideViewPr>
    <p:cSldViewPr snapToGrid="0" snapToObjects="1" showGuides="1">
      <p:cViewPr varScale="1">
        <p:scale>
          <a:sx n="33" d="100"/>
          <a:sy n="33" d="100"/>
        </p:scale>
        <p:origin x="2504" y="28"/>
      </p:cViewPr>
      <p:guideLst>
        <p:guide orient="horz" pos="24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74" d="100"/>
        <a:sy n="174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F74607EC-49C1-466C-9C98-B8CE85358ACE}"/>
    <pc:docChg chg="custSel addSld delSld modSld sldOrd">
      <pc:chgData name="Marion Zalk" userId="1f811bf6-7718-4bf6-ae68-8bbda25a1b04" providerId="ADAL" clId="{F74607EC-49C1-466C-9C98-B8CE85358ACE}" dt="2019-03-09T11:35:40.433" v="1166" actId="20577"/>
      <pc:docMkLst>
        <pc:docMk/>
      </pc:docMkLst>
      <pc:sldChg chg="modSp">
        <pc:chgData name="Marion Zalk" userId="1f811bf6-7718-4bf6-ae68-8bbda25a1b04" providerId="ADAL" clId="{F74607EC-49C1-466C-9C98-B8CE85358ACE}" dt="2019-03-03T23:58:41.553" v="3" actId="20577"/>
        <pc:sldMkLst>
          <pc:docMk/>
          <pc:sldMk cId="2601183941" sldId="256"/>
        </pc:sldMkLst>
        <pc:spChg chg="mod">
          <ac:chgData name="Marion Zalk" userId="1f811bf6-7718-4bf6-ae68-8bbda25a1b04" providerId="ADAL" clId="{F74607EC-49C1-466C-9C98-B8CE85358ACE}" dt="2019-03-03T23:58:41.553" v="3" actId="20577"/>
          <ac:spMkLst>
            <pc:docMk/>
            <pc:sldMk cId="2601183941" sldId="256"/>
            <ac:spMk id="5" creationId="{06A0305F-DDCD-4D04-B90B-3759A2CB32ED}"/>
          </ac:spMkLst>
        </pc:spChg>
      </pc:sldChg>
      <pc:sldChg chg="delSp modSp ord modAnim modNotesTx">
        <pc:chgData name="Marion Zalk" userId="1f811bf6-7718-4bf6-ae68-8bbda25a1b04" providerId="ADAL" clId="{F74607EC-49C1-466C-9C98-B8CE85358ACE}" dt="2019-03-09T11:24:37.946" v="631"/>
        <pc:sldMkLst>
          <pc:docMk/>
          <pc:sldMk cId="1889443582" sldId="466"/>
        </pc:sldMkLst>
        <pc:spChg chg="mod">
          <ac:chgData name="Marion Zalk" userId="1f811bf6-7718-4bf6-ae68-8bbda25a1b04" providerId="ADAL" clId="{F74607EC-49C1-466C-9C98-B8CE85358ACE}" dt="2019-03-09T11:09:08.426" v="59" actId="20577"/>
          <ac:spMkLst>
            <pc:docMk/>
            <pc:sldMk cId="1889443582" sldId="466"/>
            <ac:spMk id="2" creationId="{00000000-0000-0000-0000-000000000000}"/>
          </ac:spMkLst>
        </pc:spChg>
        <pc:spChg chg="mod">
          <ac:chgData name="Marion Zalk" userId="1f811bf6-7718-4bf6-ae68-8bbda25a1b04" providerId="ADAL" clId="{F74607EC-49C1-466C-9C98-B8CE85358ACE}" dt="2019-03-09T11:11:28.406" v="114" actId="1076"/>
          <ac:spMkLst>
            <pc:docMk/>
            <pc:sldMk cId="1889443582" sldId="466"/>
            <ac:spMk id="11" creationId="{EF297DBB-5878-BE41-A44A-2B6790446CE3}"/>
          </ac:spMkLst>
        </pc:spChg>
        <pc:spChg chg="del">
          <ac:chgData name="Marion Zalk" userId="1f811bf6-7718-4bf6-ae68-8bbda25a1b04" providerId="ADAL" clId="{F74607EC-49C1-466C-9C98-B8CE85358ACE}" dt="2019-03-09T11:10:18.167" v="105"/>
          <ac:spMkLst>
            <pc:docMk/>
            <pc:sldMk cId="1889443582" sldId="466"/>
            <ac:spMk id="12" creationId="{E94BC5C6-FEDC-9A4D-9189-8E332BA9D56D}"/>
          </ac:spMkLst>
        </pc:spChg>
        <pc:spChg chg="del">
          <ac:chgData name="Marion Zalk" userId="1f811bf6-7718-4bf6-ae68-8bbda25a1b04" providerId="ADAL" clId="{F74607EC-49C1-466C-9C98-B8CE85358ACE}" dt="2019-03-09T11:10:36.809" v="106"/>
          <ac:spMkLst>
            <pc:docMk/>
            <pc:sldMk cId="1889443582" sldId="466"/>
            <ac:spMk id="13" creationId="{88A130AC-6395-2B48-80F7-7CF3536C28A4}"/>
          </ac:spMkLst>
        </pc:spChg>
        <pc:spChg chg="mod">
          <ac:chgData name="Marion Zalk" userId="1f811bf6-7718-4bf6-ae68-8bbda25a1b04" providerId="ADAL" clId="{F74607EC-49C1-466C-9C98-B8CE85358ACE}" dt="2019-03-09T11:12:40.093" v="160"/>
          <ac:spMkLst>
            <pc:docMk/>
            <pc:sldMk cId="1889443582" sldId="466"/>
            <ac:spMk id="14" creationId="{84804B66-30E6-5446-8C0E-90930A32DA63}"/>
          </ac:spMkLst>
        </pc:spChg>
        <pc:spChg chg="del mod">
          <ac:chgData name="Marion Zalk" userId="1f811bf6-7718-4bf6-ae68-8bbda25a1b04" providerId="ADAL" clId="{F74607EC-49C1-466C-9C98-B8CE85358ACE}" dt="2019-03-09T11:13:10.786" v="175"/>
          <ac:spMkLst>
            <pc:docMk/>
            <pc:sldMk cId="1889443582" sldId="466"/>
            <ac:spMk id="15" creationId="{D74E0761-49FE-6446-86D9-B1D04294D27A}"/>
          </ac:spMkLst>
        </pc:spChg>
        <pc:spChg chg="mod">
          <ac:chgData name="Marion Zalk" userId="1f811bf6-7718-4bf6-ae68-8bbda25a1b04" providerId="ADAL" clId="{F74607EC-49C1-466C-9C98-B8CE85358ACE}" dt="2019-03-09T11:13:34.049" v="220" actId="5793"/>
          <ac:spMkLst>
            <pc:docMk/>
            <pc:sldMk cId="1889443582" sldId="466"/>
            <ac:spMk id="16" creationId="{A9090FCC-6CE6-403B-89E2-8BE302780CE0}"/>
          </ac:spMkLst>
        </pc:spChg>
        <pc:picChg chg="del">
          <ac:chgData name="Marion Zalk" userId="1f811bf6-7718-4bf6-ae68-8bbda25a1b04" providerId="ADAL" clId="{F74607EC-49C1-466C-9C98-B8CE85358ACE}" dt="2019-03-09T11:10:50.151" v="109" actId="478"/>
          <ac:picMkLst>
            <pc:docMk/>
            <pc:sldMk cId="1889443582" sldId="466"/>
            <ac:picMk id="7" creationId="{658C0698-C61A-413F-BAE6-FFD9215FF1FC}"/>
          </ac:picMkLst>
        </pc:picChg>
        <pc:picChg chg="del">
          <ac:chgData name="Marion Zalk" userId="1f811bf6-7718-4bf6-ae68-8bbda25a1b04" providerId="ADAL" clId="{F74607EC-49C1-466C-9C98-B8CE85358ACE}" dt="2019-03-09T11:10:48.108" v="108" actId="478"/>
          <ac:picMkLst>
            <pc:docMk/>
            <pc:sldMk cId="1889443582" sldId="466"/>
            <ac:picMk id="8" creationId="{C649E023-5F95-4372-874D-3CADDF24471B}"/>
          </ac:picMkLst>
        </pc:picChg>
        <pc:picChg chg="del">
          <ac:chgData name="Marion Zalk" userId="1f811bf6-7718-4bf6-ae68-8bbda25a1b04" providerId="ADAL" clId="{F74607EC-49C1-466C-9C98-B8CE85358ACE}" dt="2019-03-09T11:11:11.255" v="112" actId="478"/>
          <ac:picMkLst>
            <pc:docMk/>
            <pc:sldMk cId="1889443582" sldId="466"/>
            <ac:picMk id="9" creationId="{D5955B77-86B8-4019-ADEF-844FCBC3B0FA}"/>
          </ac:picMkLst>
        </pc:picChg>
        <pc:picChg chg="del">
          <ac:chgData name="Marion Zalk" userId="1f811bf6-7718-4bf6-ae68-8bbda25a1b04" providerId="ADAL" clId="{F74607EC-49C1-466C-9C98-B8CE85358ACE}" dt="2019-03-09T11:11:13.278" v="113" actId="478"/>
          <ac:picMkLst>
            <pc:docMk/>
            <pc:sldMk cId="1889443582" sldId="466"/>
            <ac:picMk id="10" creationId="{C77FC596-D2CE-4729-A935-83354F60FBC0}"/>
          </ac:picMkLst>
        </pc:picChg>
        <pc:picChg chg="del">
          <ac:chgData name="Marion Zalk" userId="1f811bf6-7718-4bf6-ae68-8bbda25a1b04" providerId="ADAL" clId="{F74607EC-49C1-466C-9C98-B8CE85358ACE}" dt="2019-03-09T11:11:30.132" v="115" actId="478"/>
          <ac:picMkLst>
            <pc:docMk/>
            <pc:sldMk cId="1889443582" sldId="466"/>
            <ac:picMk id="18" creationId="{C68B6683-82F2-5740-A263-B5F1FDA1F80F}"/>
          </ac:picMkLst>
        </pc:picChg>
      </pc:sldChg>
      <pc:sldChg chg="modSp modNotesTx">
        <pc:chgData name="Marion Zalk" userId="1f811bf6-7718-4bf6-ae68-8bbda25a1b04" providerId="ADAL" clId="{F74607EC-49C1-466C-9C98-B8CE85358ACE}" dt="2019-03-09T11:34:31.259" v="1143" actId="20577"/>
        <pc:sldMkLst>
          <pc:docMk/>
          <pc:sldMk cId="1990433671" sldId="467"/>
        </pc:sldMkLst>
        <pc:spChg chg="mod">
          <ac:chgData name="Marion Zalk" userId="1f811bf6-7718-4bf6-ae68-8bbda25a1b04" providerId="ADAL" clId="{F74607EC-49C1-466C-9C98-B8CE85358ACE}" dt="2019-03-09T11:23:59.343" v="628" actId="1076"/>
          <ac:spMkLst>
            <pc:docMk/>
            <pc:sldMk cId="1990433671" sldId="467"/>
            <ac:spMk id="6" creationId="{42AAE1AD-30F7-DA49-A44D-669E9D088EF4}"/>
          </ac:spMkLst>
        </pc:spChg>
      </pc:sldChg>
      <pc:sldChg chg="modSp">
        <pc:chgData name="Marion Zalk" userId="1f811bf6-7718-4bf6-ae68-8bbda25a1b04" providerId="ADAL" clId="{F74607EC-49C1-466C-9C98-B8CE85358ACE}" dt="2019-03-09T10:52:31.541" v="29"/>
        <pc:sldMkLst>
          <pc:docMk/>
          <pc:sldMk cId="2558262148" sldId="478"/>
        </pc:sldMkLst>
        <pc:spChg chg="mod">
          <ac:chgData name="Marion Zalk" userId="1f811bf6-7718-4bf6-ae68-8bbda25a1b04" providerId="ADAL" clId="{F74607EC-49C1-466C-9C98-B8CE85358ACE}" dt="2019-03-09T10:52:31.541" v="29"/>
          <ac:spMkLst>
            <pc:docMk/>
            <pc:sldMk cId="2558262148" sldId="478"/>
            <ac:spMk id="7" creationId="{8AA037FF-AFFB-EA40-8538-B23D8BECFC67}"/>
          </ac:spMkLst>
        </pc:spChg>
      </pc:sldChg>
      <pc:sldChg chg="modNotesTx">
        <pc:chgData name="Marion Zalk" userId="1f811bf6-7718-4bf6-ae68-8bbda25a1b04" providerId="ADAL" clId="{F74607EC-49C1-466C-9C98-B8CE85358ACE}" dt="2019-03-09T11:35:12.206" v="1165" actId="20577"/>
        <pc:sldMkLst>
          <pc:docMk/>
          <pc:sldMk cId="4250970866" sldId="485"/>
        </pc:sldMkLst>
      </pc:sldChg>
      <pc:sldChg chg="del ord">
        <pc:chgData name="Marion Zalk" userId="1f811bf6-7718-4bf6-ae68-8bbda25a1b04" providerId="ADAL" clId="{F74607EC-49C1-466C-9C98-B8CE85358ACE}" dt="2019-03-09T11:06:23.491" v="32" actId="2696"/>
        <pc:sldMkLst>
          <pc:docMk/>
          <pc:sldMk cId="48654323" sldId="487"/>
        </pc:sldMkLst>
      </pc:sldChg>
      <pc:sldChg chg="add ord modNotesTx">
        <pc:chgData name="Marion Zalk" userId="1f811bf6-7718-4bf6-ae68-8bbda25a1b04" providerId="ADAL" clId="{F74607EC-49C1-466C-9C98-B8CE85358ACE}" dt="2019-03-09T11:27:30.622" v="753" actId="20577"/>
        <pc:sldMkLst>
          <pc:docMk/>
          <pc:sldMk cId="4232119118" sldId="489"/>
        </pc:sldMkLst>
      </pc:sldChg>
      <pc:sldChg chg="modSp add ord modNotesTx">
        <pc:chgData name="Marion Zalk" userId="1f811bf6-7718-4bf6-ae68-8bbda25a1b04" providerId="ADAL" clId="{F74607EC-49C1-466C-9C98-B8CE85358ACE}" dt="2019-03-09T11:24:43.326" v="632"/>
        <pc:sldMkLst>
          <pc:docMk/>
          <pc:sldMk cId="2251457585" sldId="490"/>
        </pc:sldMkLst>
        <pc:spChg chg="mod">
          <ac:chgData name="Marion Zalk" userId="1f811bf6-7718-4bf6-ae68-8bbda25a1b04" providerId="ADAL" clId="{F74607EC-49C1-466C-9C98-B8CE85358ACE}" dt="2019-03-09T11:15:50.718" v="507" actId="20577"/>
          <ac:spMkLst>
            <pc:docMk/>
            <pc:sldMk cId="2251457585" sldId="490"/>
            <ac:spMk id="11" creationId="{EF297DBB-5878-BE41-A44A-2B6790446CE3}"/>
          </ac:spMkLst>
        </pc:spChg>
        <pc:spChg chg="mod">
          <ac:chgData name="Marion Zalk" userId="1f811bf6-7718-4bf6-ae68-8bbda25a1b04" providerId="ADAL" clId="{F74607EC-49C1-466C-9C98-B8CE85358ACE}" dt="2019-03-09T11:15:44.001" v="478" actId="1076"/>
          <ac:spMkLst>
            <pc:docMk/>
            <pc:sldMk cId="2251457585" sldId="490"/>
            <ac:spMk id="16" creationId="{A9090FCC-6CE6-403B-89E2-8BE302780CE0}"/>
          </ac:spMkLst>
        </pc:spChg>
      </pc:sldChg>
      <pc:sldChg chg="add ord modNotesTx">
        <pc:chgData name="Marion Zalk" userId="1f811bf6-7718-4bf6-ae68-8bbda25a1b04" providerId="ADAL" clId="{F74607EC-49C1-466C-9C98-B8CE85358ACE}" dt="2019-03-09T11:35:40.433" v="1166" actId="20577"/>
        <pc:sldMkLst>
          <pc:docMk/>
          <pc:sldMk cId="2977816558" sldId="491"/>
        </pc:sldMkLst>
      </pc:sldChg>
      <pc:sldChg chg="modSp add">
        <pc:chgData name="Marion Zalk" userId="1f811bf6-7718-4bf6-ae68-8bbda25a1b04" providerId="ADAL" clId="{F74607EC-49C1-466C-9C98-B8CE85358ACE}" dt="2019-03-09T11:28:51.197" v="759" actId="20577"/>
        <pc:sldMkLst>
          <pc:docMk/>
          <pc:sldMk cId="2367422921" sldId="492"/>
        </pc:sldMkLst>
        <pc:spChg chg="mod">
          <ac:chgData name="Marion Zalk" userId="1f811bf6-7718-4bf6-ae68-8bbda25a1b04" providerId="ADAL" clId="{F74607EC-49C1-466C-9C98-B8CE85358ACE}" dt="2019-03-09T11:28:51.197" v="759" actId="20577"/>
          <ac:spMkLst>
            <pc:docMk/>
            <pc:sldMk cId="2367422921" sldId="492"/>
            <ac:spMk id="11" creationId="{EF297DBB-5878-BE41-A44A-2B6790446CE3}"/>
          </ac:spMkLst>
        </pc:spChg>
        <pc:spChg chg="mod">
          <ac:chgData name="Marion Zalk" userId="1f811bf6-7718-4bf6-ae68-8bbda25a1b04" providerId="ADAL" clId="{F74607EC-49C1-466C-9C98-B8CE85358ACE}" dt="2019-03-09T11:26:34.374" v="707" actId="20577"/>
          <ac:spMkLst>
            <pc:docMk/>
            <pc:sldMk cId="2367422921" sldId="492"/>
            <ac:spMk id="16" creationId="{A9090FCC-6CE6-403B-89E2-8BE302780CE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3/14/2019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3/14/2019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031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44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72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2790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44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912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498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2821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111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56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82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995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11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51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6913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476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885C9-A3FB-6C4B-AC53-C723F1B37DCF}" type="datetimeFigureOut">
              <a:rPr lang="en-AU"/>
              <a:pPr>
                <a:defRPr/>
              </a:pPr>
              <a:t>14/03/2019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0A722C-0674-F94E-8C47-72006329295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46454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0228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>
                <a:solidFill>
                  <a:schemeClr val="bg2"/>
                </a:solidFill>
              </a:rPr>
              <a:t>SWEN90016</a:t>
            </a:r>
            <a:r>
              <a:rPr lang="en-US" sz="1200" i="1" baseline="0">
                <a:solidFill>
                  <a:schemeClr val="bg2"/>
                </a:solidFill>
              </a:rPr>
              <a:t> Software Processes and Project Management</a:t>
            </a:r>
            <a:endParaRPr lang="en-US" sz="1200" i="1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8" r:id="rId7"/>
    <p:sldLayoutId id="2147483829" r:id="rId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390147" y="5862436"/>
            <a:ext cx="3176472" cy="845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 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2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1975849" y="3753424"/>
            <a:ext cx="5638799" cy="1717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SDLC Process</a:t>
            </a:r>
          </a:p>
          <a:p>
            <a:r>
              <a:rPr lang="en-US" kern="0" dirty="0"/>
              <a:t>Language Research Case Study</a:t>
            </a:r>
          </a:p>
          <a:p>
            <a:r>
              <a:rPr lang="en-US" kern="0" dirty="0"/>
              <a:t>Assignment 1</a:t>
            </a:r>
          </a:p>
          <a:p>
            <a:endParaRPr lang="en" kern="0" dirty="0"/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Compare SDLCs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10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1811118" y="1716055"/>
            <a:ext cx="5749012" cy="17129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71463" lvl="1" indent="-182563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B05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8C0698-C61A-413F-BAE6-FFD9215FF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160" y="1073475"/>
            <a:ext cx="596161" cy="5226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49E023-5F95-4372-874D-3CADDF24471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498" y="990599"/>
            <a:ext cx="696612" cy="700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955B77-86B8-4019-ADEF-844FCBC3B0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9112" y="1067589"/>
            <a:ext cx="797959" cy="5284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77FC596-D2CE-4729-A935-83354F60FB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8176" y="1076211"/>
            <a:ext cx="620593" cy="614852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F297DBB-5878-BE41-A44A-2B6790446CE3}"/>
              </a:ext>
            </a:extLst>
          </p:cNvPr>
          <p:cNvSpPr txBox="1">
            <a:spLocks/>
          </p:cNvSpPr>
          <p:nvPr/>
        </p:nvSpPr>
        <p:spPr bwMode="auto">
          <a:xfrm>
            <a:off x="269725" y="1087566"/>
            <a:ext cx="4993651" cy="606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When to choose Formal Models?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94BC5C6-FEDC-9A4D-9189-8E332BA9D56D}"/>
              </a:ext>
            </a:extLst>
          </p:cNvPr>
          <p:cNvSpPr txBox="1">
            <a:spLocks/>
          </p:cNvSpPr>
          <p:nvPr/>
        </p:nvSpPr>
        <p:spPr bwMode="auto">
          <a:xfrm>
            <a:off x="269725" y="3544865"/>
            <a:ext cx="5706477" cy="568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When to choose Agile Models?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74E0761-49FE-6446-86D9-B1D04294D27A}"/>
              </a:ext>
            </a:extLst>
          </p:cNvPr>
          <p:cNvSpPr txBox="1">
            <a:spLocks/>
          </p:cNvSpPr>
          <p:nvPr/>
        </p:nvSpPr>
        <p:spPr bwMode="auto">
          <a:xfrm>
            <a:off x="1811117" y="4011584"/>
            <a:ext cx="4769297" cy="1231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2000" dirty="0">
              <a:solidFill>
                <a:srgbClr val="00B050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88A130AC-6395-2B48-80F7-7CF3536C28A4}"/>
              </a:ext>
            </a:extLst>
          </p:cNvPr>
          <p:cNvSpPr txBox="1">
            <a:spLocks/>
          </p:cNvSpPr>
          <p:nvPr/>
        </p:nvSpPr>
        <p:spPr bwMode="auto">
          <a:xfrm>
            <a:off x="269725" y="5367196"/>
            <a:ext cx="7682567" cy="568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When to choose a hybrid model?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4804B66-30E6-5446-8C0E-90930A32DA63}"/>
              </a:ext>
            </a:extLst>
          </p:cNvPr>
          <p:cNvSpPr txBox="1">
            <a:spLocks/>
          </p:cNvSpPr>
          <p:nvPr/>
        </p:nvSpPr>
        <p:spPr bwMode="auto">
          <a:xfrm>
            <a:off x="1811118" y="5735365"/>
            <a:ext cx="5668042" cy="51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2000" dirty="0">
              <a:solidFill>
                <a:srgbClr val="00B05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68B6683-82F2-5740-A263-B5F1FDA1F8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1073" y="3771899"/>
            <a:ext cx="1730027" cy="1019928"/>
          </a:xfrm>
          <a:prstGeom prst="rect">
            <a:avLst/>
          </a:prstGeom>
        </p:spPr>
      </p:pic>
      <p:sp>
        <p:nvSpPr>
          <p:cNvPr id="17" name="Shape 93">
            <a:extLst>
              <a:ext uri="{FF2B5EF4-FFF2-40B4-BE49-F238E27FC236}">
                <a16:creationId xmlns:a16="http://schemas.microsoft.com/office/drawing/2014/main" id="{BD3CDE4B-276B-1949-931E-13A3C7628C97}"/>
              </a:ext>
            </a:extLst>
          </p:cNvPr>
          <p:cNvSpPr txBox="1">
            <a:spLocks/>
          </p:cNvSpPr>
          <p:nvPr/>
        </p:nvSpPr>
        <p:spPr>
          <a:xfrm>
            <a:off x="5517396" y="5992785"/>
            <a:ext cx="3393913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2, slide 27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211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5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2A8E7-7D99-DA43-AFF8-0B02ADBBE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11</a:t>
            </a:fld>
            <a:r>
              <a:rPr lang="en-AU" dirty="0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4577C103-A73D-B341-AAC4-BFAAFF976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3929" y="88726"/>
            <a:ext cx="5973871" cy="68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42AAE1AD-30F7-DA49-A44D-669E9D088EF4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1504168" y="945831"/>
            <a:ext cx="6312569" cy="5334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Explore the </a:t>
            </a:r>
            <a:r>
              <a:rPr lang="en" sz="3000" dirty="0">
                <a:solidFill>
                  <a:srgbClr val="00B050"/>
                </a:solidFill>
              </a:rPr>
              <a:t>relationship</a:t>
            </a:r>
            <a:r>
              <a:rPr lang="en" sz="3000" dirty="0"/>
              <a:t> between projects and processes</a:t>
            </a:r>
          </a:p>
          <a:p>
            <a:pPr lvl="0" algn="ctr" rtl="0">
              <a:lnSpc>
                <a:spcPct val="115000"/>
              </a:lnSpc>
              <a:spcBef>
                <a:spcPts val="0"/>
              </a:spcBef>
              <a:buNone/>
            </a:pPr>
            <a:endParaRPr lang="en" sz="3000" dirty="0">
              <a:solidFill>
                <a:schemeClr val="tx1"/>
              </a:solidFill>
            </a:endParaRPr>
          </a:p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 dirty="0"/>
              <a:t>Discuss in small groups and share ideas</a:t>
            </a:r>
            <a:r>
              <a:rPr lang="en" sz="30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7816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828F06-7E8F-CA41-85D8-D0F48A011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0A722C-0674-F94E-8C47-72006329295D}" type="slidenum">
              <a:rPr lang="en-AU" smtClean="0"/>
              <a:pPr>
                <a:defRPr/>
              </a:pPr>
              <a:t>12</a:t>
            </a:fld>
            <a:endParaRPr lang="en-AU"/>
          </a:p>
        </p:txBody>
      </p:sp>
      <p:sp>
        <p:nvSpPr>
          <p:cNvPr id="5" name="Shape 141">
            <a:extLst>
              <a:ext uri="{FF2B5EF4-FFF2-40B4-BE49-F238E27FC236}">
                <a16:creationId xmlns:a16="http://schemas.microsoft.com/office/drawing/2014/main" id="{DB9F8E37-9FBB-B343-895B-53416174BC9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216976" y="4324027"/>
            <a:ext cx="3549112" cy="2045776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/>
          <a:p>
            <a:pPr marL="76200" indent="0">
              <a:buClr>
                <a:schemeClr val="accent5"/>
              </a:buClr>
              <a:buSzPct val="100000"/>
              <a:buNone/>
            </a:pPr>
            <a:r>
              <a:rPr lang="en" sz="2400" dirty="0">
                <a:solidFill>
                  <a:schemeClr val="bg1">
                    <a:lumMod val="65000"/>
                  </a:schemeClr>
                </a:solidFill>
              </a:rPr>
              <a:t>Decompose the plan!</a:t>
            </a:r>
          </a:p>
          <a:p>
            <a:pPr marL="76200" indent="0">
              <a:buClr>
                <a:schemeClr val="accent5"/>
              </a:buClr>
              <a:buSzPct val="100000"/>
              <a:buNone/>
            </a:pP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  <a:p>
            <a:pPr marL="76200" indent="0">
              <a:buClr>
                <a:schemeClr val="accent5"/>
              </a:buClr>
              <a:buSzPct val="100000"/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marks given in assignment when you identify the SDLC phase names and specify which activities belong in this phase</a:t>
            </a:r>
            <a:endParaRPr lang="en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18CA3C8E-35DD-7C4B-8916-DFCC62FCDCA8}"/>
              </a:ext>
            </a:extLst>
          </p:cNvPr>
          <p:cNvSpPr/>
          <p:nvPr/>
        </p:nvSpPr>
        <p:spPr>
          <a:xfrm>
            <a:off x="1611824" y="2894307"/>
            <a:ext cx="3596683" cy="850900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i="1" dirty="0"/>
              <a:t>Processes:</a:t>
            </a:r>
          </a:p>
          <a:p>
            <a:r>
              <a:rPr lang="en-US" sz="1800" b="1" dirty="0"/>
              <a:t>   formal or agile SDLC phases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7CE6F09-1899-1E4D-A2D7-79483F2FC5F9}"/>
              </a:ext>
            </a:extLst>
          </p:cNvPr>
          <p:cNvSpPr/>
          <p:nvPr/>
        </p:nvSpPr>
        <p:spPr>
          <a:xfrm>
            <a:off x="3363913" y="3925435"/>
            <a:ext cx="4338743" cy="1071181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i="1" dirty="0"/>
              <a:t>Activities:</a:t>
            </a:r>
          </a:p>
          <a:p>
            <a:r>
              <a:rPr lang="en-US" sz="1800" b="1" dirty="0"/>
              <a:t>   Formal: Requirements Analysis, or</a:t>
            </a:r>
          </a:p>
          <a:p>
            <a:r>
              <a:rPr lang="en-US" sz="1800" b="1" dirty="0"/>
              <a:t>   Agile: Groom Product Backlog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0D780F9-3F84-664D-9340-3DDEEF011D11}"/>
              </a:ext>
            </a:extLst>
          </p:cNvPr>
          <p:cNvSpPr/>
          <p:nvPr/>
        </p:nvSpPr>
        <p:spPr>
          <a:xfrm>
            <a:off x="4680487" y="5191933"/>
            <a:ext cx="4242289" cy="1157254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i="1" dirty="0"/>
              <a:t>Tools:</a:t>
            </a:r>
          </a:p>
          <a:p>
            <a:r>
              <a:rPr lang="en-US" sz="1800" b="1" dirty="0"/>
              <a:t>   hardware, operating system</a:t>
            </a:r>
          </a:p>
          <a:p>
            <a:r>
              <a:rPr lang="en-US" sz="1800" b="1" dirty="0"/>
              <a:t>   programming languages, libraries,</a:t>
            </a:r>
          </a:p>
          <a:p>
            <a:r>
              <a:rPr lang="en-US" sz="1800" b="1" dirty="0"/>
              <a:t>   network, ecosystem, IDEs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68AAFF7-B8BA-2942-9B7E-A6018F9913F9}"/>
              </a:ext>
            </a:extLst>
          </p:cNvPr>
          <p:cNvSpPr/>
          <p:nvPr/>
        </p:nvSpPr>
        <p:spPr>
          <a:xfrm>
            <a:off x="157702" y="1760718"/>
            <a:ext cx="3817398" cy="91440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b="1" i="1" dirty="0"/>
              <a:t>Approach</a:t>
            </a:r>
            <a:r>
              <a:rPr lang="en-US" sz="1800" b="1" dirty="0"/>
              <a:t>:</a:t>
            </a:r>
          </a:p>
          <a:p>
            <a:r>
              <a:rPr lang="en-US" sz="1800" b="1" dirty="0"/>
              <a:t>   team resources &amp; structure,</a:t>
            </a:r>
          </a:p>
          <a:p>
            <a:r>
              <a:rPr lang="en-US" sz="1800" b="1" dirty="0"/>
              <a:t>   project goals &amp; characteristics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5479E09-2E0C-4744-BDDE-4799C0B37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Planning Phase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4B677896-FF81-334D-9CB6-4F25A001CD38}"/>
              </a:ext>
            </a:extLst>
          </p:cNvPr>
          <p:cNvSpPr/>
          <p:nvPr/>
        </p:nvSpPr>
        <p:spPr bwMode="auto">
          <a:xfrm>
            <a:off x="3454400" y="2286001"/>
            <a:ext cx="1003300" cy="1154624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7736EFB5-D181-AA4E-AD8D-B256464C47BC}"/>
              </a:ext>
            </a:extLst>
          </p:cNvPr>
          <p:cNvSpPr txBox="1">
            <a:spLocks/>
          </p:cNvSpPr>
          <p:nvPr/>
        </p:nvSpPr>
        <p:spPr>
          <a:xfrm>
            <a:off x="4622800" y="1482778"/>
            <a:ext cx="4381500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2, slide 16 &amp; 17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FAE182A5-709B-5944-87EE-07328C9AD69C}"/>
              </a:ext>
            </a:extLst>
          </p:cNvPr>
          <p:cNvSpPr txBox="1">
            <a:spLocks/>
          </p:cNvSpPr>
          <p:nvPr/>
        </p:nvSpPr>
        <p:spPr>
          <a:xfrm>
            <a:off x="323643" y="992444"/>
            <a:ext cx="8940278" cy="693039"/>
          </a:xfr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  <a:cs typeface="+mn-cs"/>
              </a:defRPr>
            </a:lvl9pPr>
          </a:lstStyle>
          <a:p>
            <a:r>
              <a:rPr lang="en-US"/>
              <a:t>The second Project Management </a:t>
            </a:r>
            <a:r>
              <a:rPr lang="en-US" b="1" i="1">
                <a:solidFill>
                  <a:srgbClr val="00B050"/>
                </a:solidFill>
              </a:rPr>
              <a:t>process</a:t>
            </a:r>
            <a:r>
              <a:rPr lang="en-US"/>
              <a:t>: planning</a:t>
            </a:r>
            <a:endParaRPr lang="en-US" dirty="0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1D42F8DF-985A-D243-B694-D20009AA4FA8}"/>
              </a:ext>
            </a:extLst>
          </p:cNvPr>
          <p:cNvSpPr/>
          <p:nvPr/>
        </p:nvSpPr>
        <p:spPr bwMode="auto">
          <a:xfrm>
            <a:off x="4680487" y="3378630"/>
            <a:ext cx="1014493" cy="1131377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FD973884-EE3C-3C4E-BBEE-8FE7F148AE95}"/>
              </a:ext>
            </a:extLst>
          </p:cNvPr>
          <p:cNvSpPr/>
          <p:nvPr/>
        </p:nvSpPr>
        <p:spPr bwMode="auto">
          <a:xfrm>
            <a:off x="7144719" y="4538420"/>
            <a:ext cx="1089401" cy="1255364"/>
          </a:xfrm>
          <a:prstGeom prst="arc">
            <a:avLst>
              <a:gd name="adj1" fmla="val 16305263"/>
              <a:gd name="adj2" fmla="val 0"/>
            </a:avLst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7981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677E-3D99-D44D-89E5-3B9D6CE8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76200"/>
            <a:ext cx="6019800" cy="685800"/>
          </a:xfrm>
        </p:spPr>
        <p:txBody>
          <a:bodyPr/>
          <a:lstStyle/>
          <a:p>
            <a:r>
              <a:rPr lang="en-US" dirty="0"/>
              <a:t>Case Study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1CEAF-335F-D049-9C93-867D80C0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0A722C-0674-F94E-8C47-72006329295D}" type="slidenum">
              <a:rPr lang="en-AU" smtClean="0"/>
              <a:pPr>
                <a:defRPr/>
              </a:pPr>
              <a:t>13</a:t>
            </a:fld>
            <a:endParaRPr lang="en-AU"/>
          </a:p>
        </p:txBody>
      </p:sp>
      <p:sp>
        <p:nvSpPr>
          <p:cNvPr id="19" name="Shape 82">
            <a:extLst>
              <a:ext uri="{FF2B5EF4-FFF2-40B4-BE49-F238E27FC236}">
                <a16:creationId xmlns:a16="http://schemas.microsoft.com/office/drawing/2014/main" id="{BFD52EE9-1013-6741-956B-EE9900B4AE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42460" y="1041073"/>
            <a:ext cx="7405215" cy="6172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28600" indent="0">
              <a:lnSpc>
                <a:spcPct val="150000"/>
              </a:lnSpc>
            </a:pPr>
            <a:r>
              <a:rPr lang="en" sz="2400" dirty="0">
                <a:latin typeface="+mn-lt"/>
              </a:rPr>
              <a:t>Case Study 2 –</a:t>
            </a:r>
            <a:r>
              <a:rPr lang="en-US" sz="2400" dirty="0">
                <a:latin typeface="+mn-lt"/>
              </a:rPr>
              <a:t>Language Research Tool Project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44C51F-2C63-3A45-917B-C513EFEFDD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7900" y="3115842"/>
            <a:ext cx="2447106" cy="1975981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A5AAB591-79F5-B44F-A009-5A2028939EE1}"/>
              </a:ext>
            </a:extLst>
          </p:cNvPr>
          <p:cNvSpPr txBox="1">
            <a:spLocks/>
          </p:cNvSpPr>
          <p:nvPr/>
        </p:nvSpPr>
        <p:spPr bwMode="auto">
          <a:xfrm>
            <a:off x="590249" y="2932785"/>
            <a:ext cx="5663594" cy="13779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0" dirty="0">
                <a:solidFill>
                  <a:srgbClr val="0000FF"/>
                </a:solidFill>
              </a:rPr>
              <a:t>Goal</a:t>
            </a:r>
          </a:p>
          <a:p>
            <a:pPr marL="8890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473ABA-CFE6-3842-AB93-7FE44EA6C892}"/>
              </a:ext>
            </a:extLst>
          </p:cNvPr>
          <p:cNvSpPr/>
          <p:nvPr/>
        </p:nvSpPr>
        <p:spPr>
          <a:xfrm>
            <a:off x="1828799" y="1983975"/>
            <a:ext cx="71285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2563" lvl="1">
              <a:spcAft>
                <a:spcPts val="400"/>
              </a:spcAft>
              <a:buClr>
                <a:schemeClr val="accent5"/>
              </a:buClr>
              <a:buSzPct val="100000"/>
              <a:buNone/>
            </a:pPr>
            <a:r>
              <a:rPr lang="en" sz="2800" dirty="0"/>
              <a:t>Determine the goals &amp; key characteristics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5E8DB6E-7708-554D-BEBB-77D88B9AAF45}"/>
              </a:ext>
            </a:extLst>
          </p:cNvPr>
          <p:cNvSpPr txBox="1">
            <a:spLocks/>
          </p:cNvSpPr>
          <p:nvPr/>
        </p:nvSpPr>
        <p:spPr bwMode="auto">
          <a:xfrm>
            <a:off x="618660" y="4439468"/>
            <a:ext cx="5145325" cy="1449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kern="0" dirty="0">
                <a:solidFill>
                  <a:srgbClr val="0000FF"/>
                </a:solidFill>
              </a:rPr>
              <a:t>Key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3228494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 </a:t>
            </a:r>
            <a:fld id="{E714E059-E509-4057-9854-D87D1A2F4F01}" type="slidenum">
              <a:rPr lang="en-AU" smtClean="0"/>
              <a:pPr/>
              <a:t>14</a:t>
            </a:fld>
            <a:r>
              <a:rPr lang="en-AU" dirty="0"/>
              <a:t> -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1D07946F-79D9-934C-B9E2-D7194A90B6AA}"/>
              </a:ext>
            </a:extLst>
          </p:cNvPr>
          <p:cNvSpPr txBox="1">
            <a:spLocks/>
          </p:cNvSpPr>
          <p:nvPr/>
        </p:nvSpPr>
        <p:spPr bwMode="auto">
          <a:xfrm>
            <a:off x="1177942" y="3394153"/>
            <a:ext cx="6267887" cy="10285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AU" sz="2000" kern="0" dirty="0">
                <a:solidFill>
                  <a:srgbClr val="0000FF"/>
                </a:solidFill>
              </a:rPr>
              <a:t>Challenges</a:t>
            </a:r>
            <a:r>
              <a:rPr lang="en-AU" sz="2000" kern="0" dirty="0"/>
              <a:t>: what would make this project difficult?</a:t>
            </a:r>
            <a:endParaRPr lang="en-AU" sz="2000" kern="0" dirty="0">
              <a:solidFill>
                <a:srgbClr val="00B050"/>
              </a:solidFill>
            </a:endParaRPr>
          </a:p>
          <a:p>
            <a:endParaRPr lang="en-AU" sz="2000" kern="0" dirty="0"/>
          </a:p>
          <a:p>
            <a:pPr marL="0" indent="0">
              <a:buNone/>
            </a:pPr>
            <a:endParaRPr lang="en-AU" sz="2000" kern="0" dirty="0"/>
          </a:p>
          <a:p>
            <a:endParaRPr lang="en-US" sz="2000" kern="0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66DCD7E5-F361-F141-A5A1-B8DD8CA0949F}"/>
              </a:ext>
            </a:extLst>
          </p:cNvPr>
          <p:cNvSpPr txBox="1">
            <a:spLocks/>
          </p:cNvSpPr>
          <p:nvPr/>
        </p:nvSpPr>
        <p:spPr bwMode="auto">
          <a:xfrm>
            <a:off x="1239008" y="4834205"/>
            <a:ext cx="6542722" cy="10627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AU" sz="2000" kern="0" dirty="0">
                <a:solidFill>
                  <a:srgbClr val="0000FF"/>
                </a:solidFill>
              </a:rPr>
              <a:t>Risks</a:t>
            </a:r>
            <a:r>
              <a:rPr lang="en-AU" sz="2000" kern="0" dirty="0"/>
              <a:t>: what could make this project fail?</a:t>
            </a:r>
          </a:p>
          <a:p>
            <a:pPr marL="457200" lvl="1" indent="0">
              <a:buNone/>
            </a:pPr>
            <a:endParaRPr lang="en-AU" sz="2000" kern="0" dirty="0">
              <a:solidFill>
                <a:srgbClr val="00B050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B72B9-F81C-D749-AE03-F3AADA6FB572}"/>
              </a:ext>
            </a:extLst>
          </p:cNvPr>
          <p:cNvSpPr txBox="1">
            <a:spLocks/>
          </p:cNvSpPr>
          <p:nvPr/>
        </p:nvSpPr>
        <p:spPr bwMode="auto">
          <a:xfrm>
            <a:off x="3048000" y="76200"/>
            <a:ext cx="6019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kern="0"/>
              <a:t>Case Study Analysis</a:t>
            </a:r>
            <a:endParaRPr lang="en-US" kern="0" dirty="0"/>
          </a:p>
        </p:txBody>
      </p:sp>
      <p:sp>
        <p:nvSpPr>
          <p:cNvPr id="9" name="Shape 82">
            <a:extLst>
              <a:ext uri="{FF2B5EF4-FFF2-40B4-BE49-F238E27FC236}">
                <a16:creationId xmlns:a16="http://schemas.microsoft.com/office/drawing/2014/main" id="{2DA8DD22-46CF-3D41-BD55-95EB9803A209}"/>
              </a:ext>
            </a:extLst>
          </p:cNvPr>
          <p:cNvSpPr txBox="1">
            <a:spLocks/>
          </p:cNvSpPr>
          <p:nvPr/>
        </p:nvSpPr>
        <p:spPr>
          <a:xfrm>
            <a:off x="142460" y="1041073"/>
            <a:ext cx="7405215" cy="6172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342900" marR="0" lvl="0" indent="-3429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742950" marR="0" lvl="1" indent="-28575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143000" marR="0" lvl="2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600200" marR="0" lvl="3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057400" marR="0" lvl="4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514600" marR="0" lvl="5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2971800" marR="0" lvl="6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429000" marR="0" lvl="7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3886200" marR="0" lvl="8" indent="-228600" algn="l" rtl="0" eaLnBrk="1" fontAlgn="base" hangingPunct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28600" indent="0">
              <a:lnSpc>
                <a:spcPct val="150000"/>
              </a:lnSpc>
            </a:pPr>
            <a:r>
              <a:rPr lang="en" sz="2400" kern="0" dirty="0">
                <a:latin typeface="+mn-lt"/>
              </a:rPr>
              <a:t>Case Study 2 –</a:t>
            </a:r>
            <a:r>
              <a:rPr lang="en-US" sz="2400" kern="0" dirty="0">
                <a:latin typeface="+mn-lt"/>
              </a:rPr>
              <a:t>Language Research Tool Project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4F004F8-8C9C-634B-88F3-F960DBE105AF}"/>
              </a:ext>
            </a:extLst>
          </p:cNvPr>
          <p:cNvSpPr/>
          <p:nvPr/>
        </p:nvSpPr>
        <p:spPr>
          <a:xfrm>
            <a:off x="2444619" y="1877018"/>
            <a:ext cx="60462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3975" lvl="1">
              <a:spcAft>
                <a:spcPts val="400"/>
              </a:spcAft>
              <a:buClr>
                <a:schemeClr val="accent5"/>
              </a:buClr>
              <a:buSzPct val="100000"/>
              <a:buNone/>
            </a:pPr>
            <a:r>
              <a:rPr lang="en" sz="2800" dirty="0"/>
              <a:t>What are the challenges and risks?</a:t>
            </a:r>
          </a:p>
        </p:txBody>
      </p:sp>
    </p:spTree>
    <p:extLst>
      <p:ext uri="{BB962C8B-B14F-4D97-AF65-F5344CB8AC3E}">
        <p14:creationId xmlns:p14="http://schemas.microsoft.com/office/powerpoint/2010/main" val="29061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356EB-D4B7-3F4D-B996-CCE17C2399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15</a:t>
            </a:fld>
            <a:r>
              <a:rPr lang="en-AU" dirty="0"/>
              <a:t>-</a:t>
            </a:r>
          </a:p>
        </p:txBody>
      </p:sp>
      <p:sp>
        <p:nvSpPr>
          <p:cNvPr id="6" name="Shape 76">
            <a:extLst>
              <a:ext uri="{FF2B5EF4-FFF2-40B4-BE49-F238E27FC236}">
                <a16:creationId xmlns:a16="http://schemas.microsoft.com/office/drawing/2014/main" id="{868E6405-DAA2-764B-AE40-8013C1C59BE3}"/>
              </a:ext>
            </a:extLst>
          </p:cNvPr>
          <p:cNvSpPr txBox="1">
            <a:spLocks/>
          </p:cNvSpPr>
          <p:nvPr/>
        </p:nvSpPr>
        <p:spPr>
          <a:xfrm>
            <a:off x="1276838" y="1874191"/>
            <a:ext cx="7516235" cy="357401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r>
              <a:rPr lang="en" sz="2400" kern="0" dirty="0"/>
              <a:t>Consider the project, people &amp; technology</a:t>
            </a:r>
          </a:p>
          <a:p>
            <a:pPr marL="1019175" lvl="1" indent="-457200"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r>
              <a:rPr lang="en" sz="2000" dirty="0">
                <a:solidFill>
                  <a:schemeClr val="tx1"/>
                </a:solidFill>
              </a:rPr>
              <a:t>Evaluate the team and </a:t>
            </a:r>
            <a:r>
              <a:rPr lang="en-US" sz="2000" dirty="0">
                <a:solidFill>
                  <a:schemeClr val="tx1"/>
                </a:solidFill>
              </a:rPr>
              <a:t>project constraints</a:t>
            </a:r>
            <a:r>
              <a:rPr lang="en" sz="2000" dirty="0">
                <a:solidFill>
                  <a:schemeClr val="tx1"/>
                </a:solidFill>
              </a:rPr>
              <a:t>.</a:t>
            </a:r>
          </a:p>
          <a:p>
            <a:pPr marL="457200" lvl="1" indent="-457200"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endParaRPr lang="en" sz="2000" dirty="0">
              <a:solidFill>
                <a:schemeClr val="tx1"/>
              </a:solidFill>
            </a:endParaRPr>
          </a:p>
          <a:p>
            <a:pPr marL="533400" indent="-457200">
              <a:lnSpc>
                <a:spcPct val="150000"/>
              </a:lnSpc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r>
              <a:rPr lang="en" sz="2400" kern="0" dirty="0"/>
              <a:t>Evaluate multiple </a:t>
            </a:r>
            <a:r>
              <a:rPr lang="en" sz="2400" kern="0" dirty="0">
                <a:solidFill>
                  <a:srgbClr val="00B050"/>
                </a:solidFill>
              </a:rPr>
              <a:t>SDLC models</a:t>
            </a:r>
          </a:p>
          <a:p>
            <a:pPr marL="1028700" lvl="1" indent="-457200"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r>
              <a:rPr lang="en" sz="2000" kern="0" dirty="0">
                <a:solidFill>
                  <a:schemeClr val="tx1"/>
                </a:solidFill>
              </a:rPr>
              <a:t>Identify the advantages and disadvantages</a:t>
            </a:r>
          </a:p>
          <a:p>
            <a:pPr marL="1028700" lvl="1" indent="-457200">
              <a:spcBef>
                <a:spcPts val="0"/>
              </a:spcBef>
              <a:buClr>
                <a:schemeClr val="accent5"/>
              </a:buClr>
              <a:buSzPct val="100000"/>
              <a:buFont typeface="+mj-lt"/>
              <a:buAutoNum type="arabicParenR"/>
            </a:pPr>
            <a:r>
              <a:rPr lang="en" sz="2000" kern="0" dirty="0">
                <a:solidFill>
                  <a:schemeClr val="tx1"/>
                </a:solidFill>
              </a:rPr>
              <a:t>Consider the </a:t>
            </a:r>
            <a:r>
              <a:rPr lang="en" sz="2000" kern="0" dirty="0"/>
              <a:t>outcomes and risks</a:t>
            </a:r>
          </a:p>
          <a:p>
            <a:pPr marL="1028700" lvl="1" indent="-457200">
              <a:buClr>
                <a:schemeClr val="accent5"/>
              </a:buClr>
              <a:buSzPct val="100000"/>
              <a:buFont typeface="+mj-lt"/>
              <a:buAutoNum type="arabicParenR"/>
            </a:pPr>
            <a:endParaRPr lang="en" sz="2000" kern="0" dirty="0"/>
          </a:p>
          <a:p>
            <a:pPr marL="533400" indent="-457200">
              <a:buClr>
                <a:schemeClr val="accent5"/>
              </a:buClr>
              <a:buFont typeface="+mj-lt"/>
              <a:buAutoNum type="arabicParenR"/>
            </a:pPr>
            <a:r>
              <a:rPr lang="en" sz="2400" kern="0" dirty="0"/>
              <a:t>Justify an effective</a:t>
            </a:r>
            <a:r>
              <a:rPr lang="en" sz="2400" kern="0" dirty="0">
                <a:solidFill>
                  <a:schemeClr val="accent5"/>
                </a:solidFill>
              </a:rPr>
              <a:t> </a:t>
            </a:r>
            <a:r>
              <a:rPr lang="en" sz="2400" kern="0" dirty="0">
                <a:solidFill>
                  <a:srgbClr val="00B050"/>
                </a:solidFill>
              </a:rPr>
              <a:t>SDLC process</a:t>
            </a:r>
          </a:p>
          <a:p>
            <a:pPr marL="933450" lvl="1" indent="-457200">
              <a:buClr>
                <a:schemeClr val="accent5"/>
              </a:buClr>
              <a:buFont typeface="+mj-lt"/>
              <a:buAutoNum type="arabicParenR"/>
            </a:pPr>
            <a:r>
              <a:rPr lang="en" sz="2000" kern="0" dirty="0">
                <a:solidFill>
                  <a:schemeClr val="tx1"/>
                </a:solidFill>
              </a:rPr>
              <a:t>Defend your choice of SDLC</a:t>
            </a:r>
          </a:p>
          <a:p>
            <a:pPr marL="933450" lvl="1" indent="-457200">
              <a:buClr>
                <a:schemeClr val="accent5"/>
              </a:buClr>
              <a:buFont typeface="+mj-lt"/>
              <a:buAutoNum type="arabicParenR"/>
            </a:pPr>
            <a:r>
              <a:rPr lang="en" sz="2000" kern="0" dirty="0">
                <a:solidFill>
                  <a:schemeClr val="tx1"/>
                </a:solidFill>
              </a:rPr>
              <a:t>List the activities done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05F4B8B-3648-9941-88D7-151E494D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5113" y="125186"/>
            <a:ext cx="6036501" cy="685800"/>
          </a:xfrm>
        </p:spPr>
        <p:txBody>
          <a:bodyPr/>
          <a:lstStyle/>
          <a:p>
            <a:pPr algn="ctr"/>
            <a:r>
              <a:rPr lang="en" dirty="0"/>
              <a:t>Project Analysis</a:t>
            </a:r>
            <a:endParaRPr lang="en-US" dirty="0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63CB4BB-84E2-7042-A9A1-7F0FE5CB0F79}"/>
              </a:ext>
            </a:extLst>
          </p:cNvPr>
          <p:cNvSpPr txBox="1">
            <a:spLocks/>
          </p:cNvSpPr>
          <p:nvPr/>
        </p:nvSpPr>
        <p:spPr bwMode="auto">
          <a:xfrm>
            <a:off x="4240377" y="5666844"/>
            <a:ext cx="4257677" cy="713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74650"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kern="0" dirty="0">
                <a:solidFill>
                  <a:srgbClr val="00B050"/>
                </a:solidFill>
              </a:rPr>
              <a:t>Formal:    Requirements Specification</a:t>
            </a:r>
          </a:p>
          <a:p>
            <a:pPr marL="374650"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kern="0" dirty="0">
                <a:solidFill>
                  <a:srgbClr val="00B050"/>
                </a:solidFill>
              </a:rPr>
              <a:t>Agile:        Product Backlog</a:t>
            </a:r>
          </a:p>
        </p:txBody>
      </p:sp>
      <p:sp>
        <p:nvSpPr>
          <p:cNvPr id="7" name="Shape 82">
            <a:extLst>
              <a:ext uri="{FF2B5EF4-FFF2-40B4-BE49-F238E27FC236}">
                <a16:creationId xmlns:a16="http://schemas.microsoft.com/office/drawing/2014/main" id="{4C4E5CA0-E233-D94F-9F9F-879D130226D9}"/>
              </a:ext>
            </a:extLst>
          </p:cNvPr>
          <p:cNvSpPr txBox="1">
            <a:spLocks/>
          </p:cNvSpPr>
          <p:nvPr/>
        </p:nvSpPr>
        <p:spPr bwMode="auto">
          <a:xfrm>
            <a:off x="437167" y="850306"/>
            <a:ext cx="7575458" cy="826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9213" indent="0">
              <a:lnSpc>
                <a:spcPct val="150000"/>
              </a:lnSpc>
              <a:buNone/>
            </a:pPr>
            <a:r>
              <a:rPr lang="en-US" sz="2400" kern="0" dirty="0"/>
              <a:t>In groups of 4, </a:t>
            </a:r>
            <a:r>
              <a:rPr lang="en-US" sz="2400" b="1" kern="0" dirty="0">
                <a:solidFill>
                  <a:srgbClr val="00B050"/>
                </a:solidFill>
              </a:rPr>
              <a:t>discuss</a:t>
            </a:r>
            <a:r>
              <a:rPr lang="en-US" sz="2400" kern="0" dirty="0"/>
              <a:t> SDLC processes &amp; activities </a:t>
            </a:r>
          </a:p>
        </p:txBody>
      </p:sp>
    </p:spTree>
    <p:extLst>
      <p:ext uri="{BB962C8B-B14F-4D97-AF65-F5344CB8AC3E}">
        <p14:creationId xmlns:p14="http://schemas.microsoft.com/office/powerpoint/2010/main" val="425097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Assignment 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393700" y="1524000"/>
            <a:ext cx="8394700" cy="4865224"/>
          </a:xfrm>
        </p:spPr>
        <p:txBody>
          <a:bodyPr/>
          <a:lstStyle/>
          <a:p>
            <a:pPr marL="268287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  <a:p>
            <a:pPr marL="536575" lvl="1" indent="-268288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1600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16</a:t>
            </a:fld>
            <a:r>
              <a:rPr lang="en-AU" dirty="0"/>
              <a:t>-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AA037FF-AFFB-EA40-8538-B23D8BECFC67}"/>
              </a:ext>
            </a:extLst>
          </p:cNvPr>
          <p:cNvSpPr txBox="1">
            <a:spLocks/>
          </p:cNvSpPr>
          <p:nvPr/>
        </p:nvSpPr>
        <p:spPr>
          <a:xfrm>
            <a:off x="814180" y="1523999"/>
            <a:ext cx="7553740" cy="3371897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kern="0" dirty="0"/>
              <a:t>Due: 	Friday, 5th  April 2019 </a:t>
            </a:r>
            <a:r>
              <a:rPr lang="en-GB" sz="2000" kern="0" dirty="0"/>
              <a:t> </a:t>
            </a:r>
          </a:p>
          <a:p>
            <a:pPr marL="0" indent="0">
              <a:buNone/>
            </a:pPr>
            <a:r>
              <a:rPr lang="en-GB" sz="2000" kern="0" dirty="0"/>
              <a:t>Marks:	20%</a:t>
            </a:r>
          </a:p>
          <a:p>
            <a:pPr marL="0" indent="0">
              <a:buNone/>
            </a:pPr>
            <a:r>
              <a:rPr lang="en-GB" sz="2000" kern="0" dirty="0"/>
              <a:t>What: 	Figure out an appropriate SDLC for a given Case Study</a:t>
            </a:r>
          </a:p>
          <a:p>
            <a:pPr marL="0" indent="0">
              <a:buNone/>
            </a:pPr>
            <a:endParaRPr lang="en-GB" sz="2000" kern="0" dirty="0"/>
          </a:p>
          <a:p>
            <a:pPr marL="0" indent="0">
              <a:buNone/>
            </a:pPr>
            <a:r>
              <a:rPr lang="en-GB" sz="2000" kern="0" dirty="0"/>
              <a:t>How to do well: </a:t>
            </a:r>
          </a:p>
          <a:p>
            <a:pPr>
              <a:buFont typeface="+mj-lt"/>
              <a:buAutoNum type="arabicPeriod"/>
            </a:pPr>
            <a:endParaRPr lang="en-GB" sz="2000" kern="0" dirty="0"/>
          </a:p>
          <a:p>
            <a:pPr>
              <a:buFont typeface="+mj-lt"/>
              <a:buAutoNum type="arabicPeriod"/>
            </a:pPr>
            <a:r>
              <a:rPr lang="en-GB" sz="2000" kern="0" dirty="0"/>
              <a:t>Critical analysis of Case Study characteristics and risks</a:t>
            </a:r>
          </a:p>
          <a:p>
            <a:pPr>
              <a:buFont typeface="+mj-lt"/>
              <a:buAutoNum type="arabicPeriod"/>
            </a:pPr>
            <a:r>
              <a:rPr lang="en-GB" sz="2000" kern="0" dirty="0"/>
              <a:t>Critical analysis of each SDLC’s processes</a:t>
            </a:r>
          </a:p>
          <a:p>
            <a:pPr>
              <a:buFont typeface="+mj-lt"/>
              <a:buAutoNum type="arabicPeriod"/>
            </a:pPr>
            <a:r>
              <a:rPr lang="en-GB" sz="2000" kern="0" dirty="0"/>
              <a:t>Balance the pros and cons and justify your choice of SDLC</a:t>
            </a:r>
          </a:p>
          <a:p>
            <a:endParaRPr lang="en-US" kern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83F43A-1733-4145-B2B9-EF24920A4ACA}"/>
              </a:ext>
            </a:extLst>
          </p:cNvPr>
          <p:cNvSpPr/>
          <p:nvPr/>
        </p:nvSpPr>
        <p:spPr>
          <a:xfrm>
            <a:off x="1026215" y="5066746"/>
            <a:ext cx="71296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Any Questions?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D31DA4-3210-BA4E-BB5C-07691D379D1C}"/>
              </a:ext>
            </a:extLst>
          </p:cNvPr>
          <p:cNvSpPr/>
          <p:nvPr/>
        </p:nvSpPr>
        <p:spPr>
          <a:xfrm>
            <a:off x="1026215" y="5637706"/>
            <a:ext cx="71296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-US" sz="2000" dirty="0">
                <a:solidFill>
                  <a:srgbClr val="00B050"/>
                </a:solidFill>
              </a:rPr>
              <a:t>next tutorial: Agile Scrum SDLC</a:t>
            </a:r>
          </a:p>
        </p:txBody>
      </p:sp>
    </p:spTree>
    <p:extLst>
      <p:ext uri="{BB962C8B-B14F-4D97-AF65-F5344CB8AC3E}">
        <p14:creationId xmlns:p14="http://schemas.microsoft.com/office/powerpoint/2010/main" val="255826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87900" y="2659800"/>
            <a:ext cx="8368200" cy="1538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" sz="6000" dirty="0">
                <a:solidFill>
                  <a:srgbClr val="00B05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428769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F2A8E7-7D99-DA43-AFF8-0B02ADBBE1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 dirty="0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 dirty="0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4577C103-A73D-B341-AAC4-BFAAFF976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93929" y="88726"/>
            <a:ext cx="5973871" cy="685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42AAE1AD-30F7-DA49-A44D-669E9D088EF4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290946" y="2100824"/>
            <a:ext cx="8285018" cy="2309987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-AU" sz="3000" dirty="0"/>
              <a:t>Understand the differences between the SDLC and when to use which one</a:t>
            </a:r>
            <a:endParaRPr lang="en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0433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Quiz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3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945747" y="2353021"/>
            <a:ext cx="7252506" cy="2980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2000" dirty="0">
              <a:solidFill>
                <a:srgbClr val="00B050"/>
              </a:solidFill>
            </a:endParaRP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a) V-model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b) Agile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c) Incremental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d) </a:t>
            </a:r>
            <a:r>
              <a:rPr lang="en-AU" sz="2000" dirty="0" err="1">
                <a:solidFill>
                  <a:srgbClr val="00B050"/>
                </a:solidFill>
              </a:rPr>
              <a:t>Hybrd</a:t>
            </a:r>
            <a:endParaRPr lang="en-AU" sz="2000" dirty="0">
              <a:solidFill>
                <a:srgbClr val="00B050"/>
              </a:solidFill>
            </a:endParaRP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e) Waterfall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F297DBB-5878-BE41-A44A-2B6790446CE3}"/>
              </a:ext>
            </a:extLst>
          </p:cNvPr>
          <p:cNvSpPr txBox="1">
            <a:spLocks/>
          </p:cNvSpPr>
          <p:nvPr/>
        </p:nvSpPr>
        <p:spPr bwMode="auto">
          <a:xfrm>
            <a:off x="1172995" y="1185383"/>
            <a:ext cx="7025258" cy="765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Which of the following are an example of a formal model? Choose all that are correct.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4804B66-30E6-5446-8C0E-90930A32DA63}"/>
              </a:ext>
            </a:extLst>
          </p:cNvPr>
          <p:cNvSpPr txBox="1">
            <a:spLocks/>
          </p:cNvSpPr>
          <p:nvPr/>
        </p:nvSpPr>
        <p:spPr bwMode="auto">
          <a:xfrm>
            <a:off x="1811118" y="5735365"/>
            <a:ext cx="5668042" cy="51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71463" lvl="1" indent="-182563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2000" dirty="0">
              <a:solidFill>
                <a:srgbClr val="00B050"/>
              </a:solidFill>
            </a:endParaRPr>
          </a:p>
        </p:txBody>
      </p:sp>
      <p:sp>
        <p:nvSpPr>
          <p:cNvPr id="17" name="Shape 93">
            <a:extLst>
              <a:ext uri="{FF2B5EF4-FFF2-40B4-BE49-F238E27FC236}">
                <a16:creationId xmlns:a16="http://schemas.microsoft.com/office/drawing/2014/main" id="{BD3CDE4B-276B-1949-931E-13A3C7628C97}"/>
              </a:ext>
            </a:extLst>
          </p:cNvPr>
          <p:cNvSpPr txBox="1">
            <a:spLocks/>
          </p:cNvSpPr>
          <p:nvPr/>
        </p:nvSpPr>
        <p:spPr>
          <a:xfrm>
            <a:off x="5517396" y="5992785"/>
            <a:ext cx="3393913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2, slide 27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5145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Quiz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945747" y="1716055"/>
            <a:ext cx="7252506" cy="2980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2000" dirty="0">
              <a:solidFill>
                <a:srgbClr val="00B050"/>
              </a:solidFill>
            </a:endParaRP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a) Stable, precise and known requirements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b) Customer gives time to project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c) Mature technologies and tools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d) Client has a prescriptive model established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e) a &amp; c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F297DBB-5878-BE41-A44A-2B6790446CE3}"/>
              </a:ext>
            </a:extLst>
          </p:cNvPr>
          <p:cNvSpPr txBox="1">
            <a:spLocks/>
          </p:cNvSpPr>
          <p:nvPr/>
        </p:nvSpPr>
        <p:spPr bwMode="auto">
          <a:xfrm>
            <a:off x="1172995" y="1185383"/>
            <a:ext cx="7025258" cy="765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When should you choose a Formal Model?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4804B66-30E6-5446-8C0E-90930A32DA63}"/>
              </a:ext>
            </a:extLst>
          </p:cNvPr>
          <p:cNvSpPr txBox="1">
            <a:spLocks/>
          </p:cNvSpPr>
          <p:nvPr/>
        </p:nvSpPr>
        <p:spPr bwMode="auto">
          <a:xfrm>
            <a:off x="1811118" y="5735365"/>
            <a:ext cx="5668042" cy="51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71463" lvl="1" indent="-182563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2000" dirty="0">
              <a:solidFill>
                <a:srgbClr val="00B050"/>
              </a:solidFill>
            </a:endParaRPr>
          </a:p>
        </p:txBody>
      </p:sp>
      <p:sp>
        <p:nvSpPr>
          <p:cNvPr id="17" name="Shape 93">
            <a:extLst>
              <a:ext uri="{FF2B5EF4-FFF2-40B4-BE49-F238E27FC236}">
                <a16:creationId xmlns:a16="http://schemas.microsoft.com/office/drawing/2014/main" id="{BD3CDE4B-276B-1949-931E-13A3C7628C97}"/>
              </a:ext>
            </a:extLst>
          </p:cNvPr>
          <p:cNvSpPr txBox="1">
            <a:spLocks/>
          </p:cNvSpPr>
          <p:nvPr/>
        </p:nvSpPr>
        <p:spPr>
          <a:xfrm>
            <a:off x="5517396" y="5992785"/>
            <a:ext cx="3393913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2, slide 27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89443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Waterfall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5</a:t>
            </a:fld>
            <a:r>
              <a:rPr lang="en-AU"/>
              <a:t> -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A95C41-E211-41C1-AB7C-C5A8AAA50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26" y="2004040"/>
            <a:ext cx="3679104" cy="3645070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BD280C2-6D26-48BF-B255-DC6B1474BE4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63630" y="1298566"/>
            <a:ext cx="3346442" cy="334484"/>
          </a:xfrm>
        </p:spPr>
        <p:txBody>
          <a:bodyPr/>
          <a:lstStyle/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1600" b="1" dirty="0"/>
              <a:t>What are the Advantages?</a:t>
            </a:r>
            <a:endParaRPr lang="en-AU" sz="160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D86A7FC-BC4E-4C17-B5A2-8B658C4DBE45}"/>
              </a:ext>
            </a:extLst>
          </p:cNvPr>
          <p:cNvSpPr txBox="1">
            <a:spLocks/>
          </p:cNvSpPr>
          <p:nvPr/>
        </p:nvSpPr>
        <p:spPr bwMode="auto">
          <a:xfrm>
            <a:off x="4771411" y="4251846"/>
            <a:ext cx="4056704" cy="14958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8BE33E34-8D8B-6845-801D-9FAB45312884}"/>
              </a:ext>
            </a:extLst>
          </p:cNvPr>
          <p:cNvSpPr txBox="1">
            <a:spLocks/>
          </p:cNvSpPr>
          <p:nvPr/>
        </p:nvSpPr>
        <p:spPr bwMode="auto">
          <a:xfrm>
            <a:off x="4688284" y="1753832"/>
            <a:ext cx="4222959" cy="1214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3335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C119BA86-6B1E-9D44-A010-54C97423488E}"/>
              </a:ext>
            </a:extLst>
          </p:cNvPr>
          <p:cNvSpPr txBox="1">
            <a:spLocks/>
          </p:cNvSpPr>
          <p:nvPr/>
        </p:nvSpPr>
        <p:spPr bwMode="auto">
          <a:xfrm>
            <a:off x="4355869" y="3695619"/>
            <a:ext cx="3346442" cy="705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r>
              <a:rPr lang="en-AU" sz="1600" b="1" kern="0" dirty="0"/>
              <a:t>What are the Disadvantages?</a:t>
            </a:r>
            <a:endParaRPr lang="en-AU" sz="1600" kern="0" dirty="0"/>
          </a:p>
        </p:txBody>
      </p:sp>
    </p:spTree>
    <p:extLst>
      <p:ext uri="{BB962C8B-B14F-4D97-AF65-F5344CB8AC3E}">
        <p14:creationId xmlns:p14="http://schemas.microsoft.com/office/powerpoint/2010/main" val="1993902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Incremental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125631" y="859114"/>
            <a:ext cx="4189117" cy="13006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82562" lvl="1" indent="0">
              <a:spcBef>
                <a:spcPts val="300"/>
              </a:spcBef>
              <a:spcAft>
                <a:spcPts val="300"/>
              </a:spcAft>
              <a:buNone/>
            </a:pPr>
            <a:endParaRPr lang="en-AU" sz="900" dirty="0">
              <a:solidFill>
                <a:srgbClr val="0070C0"/>
              </a:solidFill>
            </a:endParaRPr>
          </a:p>
          <a:p>
            <a:pPr marL="182562" lvl="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Requirement - partition into segments</a:t>
            </a:r>
          </a:p>
          <a:p>
            <a:pPr marL="182562" lvl="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Releases - mini waterfall process</a:t>
            </a:r>
          </a:p>
          <a:p>
            <a:pPr marL="182562" lvl="1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Integrate modules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E349C3-370C-4908-93D8-40345F4A6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43" y="2568353"/>
            <a:ext cx="4953577" cy="328074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BD1FDBA-2CEE-924C-84BB-1EFC154DC1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93381" y="2111702"/>
            <a:ext cx="3346442" cy="455266"/>
          </a:xfrm>
        </p:spPr>
        <p:txBody>
          <a:bodyPr/>
          <a:lstStyle/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1600" b="1" dirty="0"/>
              <a:t>What are the Advantages?</a:t>
            </a:r>
            <a:endParaRPr lang="en-AU" sz="1600" dirty="0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F3D72DE-3A14-5B43-9DA1-8D709BF6CFA5}"/>
              </a:ext>
            </a:extLst>
          </p:cNvPr>
          <p:cNvSpPr txBox="1">
            <a:spLocks/>
          </p:cNvSpPr>
          <p:nvPr/>
        </p:nvSpPr>
        <p:spPr bwMode="auto">
          <a:xfrm>
            <a:off x="5413116" y="2484002"/>
            <a:ext cx="3773509" cy="1432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95250" lvl="1" indent="0">
              <a:spcBef>
                <a:spcPts val="0"/>
              </a:spcBef>
              <a:spcAft>
                <a:spcPts val="0"/>
              </a:spcAft>
              <a:buNone/>
              <a:tabLst>
                <a:tab pos="171450" algn="l"/>
              </a:tabLst>
            </a:pPr>
            <a:endParaRPr lang="en-US" sz="1600" kern="0" dirty="0">
              <a:solidFill>
                <a:srgbClr val="00B050"/>
              </a:solidFill>
            </a:endParaRPr>
          </a:p>
          <a:p>
            <a:pPr marL="374650"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kern="0" dirty="0">
              <a:solidFill>
                <a:srgbClr val="00B050"/>
              </a:solidFill>
            </a:endParaRP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B3A808D8-A3F9-5D49-A1CC-DC460D7E0986}"/>
              </a:ext>
            </a:extLst>
          </p:cNvPr>
          <p:cNvSpPr txBox="1">
            <a:spLocks/>
          </p:cNvSpPr>
          <p:nvPr/>
        </p:nvSpPr>
        <p:spPr bwMode="auto">
          <a:xfrm>
            <a:off x="4998796" y="4094025"/>
            <a:ext cx="3346442" cy="3680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r>
              <a:rPr lang="en-AU" sz="1600" b="1" kern="0" dirty="0"/>
              <a:t>What are the Disadvantages?</a:t>
            </a:r>
            <a:endParaRPr lang="en-AU" sz="1600" kern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24E9325F-9496-864A-815B-E3E86BA56718}"/>
              </a:ext>
            </a:extLst>
          </p:cNvPr>
          <p:cNvSpPr txBox="1">
            <a:spLocks/>
          </p:cNvSpPr>
          <p:nvPr/>
        </p:nvSpPr>
        <p:spPr bwMode="auto">
          <a:xfrm>
            <a:off x="3365565" y="2491586"/>
            <a:ext cx="1427816" cy="78374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endParaRPr lang="en-AU" sz="1600" kern="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031A2A7-B265-1E42-8643-E8B41EB115E6}"/>
              </a:ext>
            </a:extLst>
          </p:cNvPr>
          <p:cNvSpPr txBox="1">
            <a:spLocks/>
          </p:cNvSpPr>
          <p:nvPr/>
        </p:nvSpPr>
        <p:spPr bwMode="auto">
          <a:xfrm>
            <a:off x="5413116" y="4587996"/>
            <a:ext cx="3654684" cy="1399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95250" lvl="1" indent="0">
              <a:spcBef>
                <a:spcPts val="0"/>
              </a:spcBef>
              <a:spcAft>
                <a:spcPts val="0"/>
              </a:spcAft>
              <a:buNone/>
              <a:tabLst>
                <a:tab pos="171450" algn="l"/>
              </a:tabLst>
            </a:pPr>
            <a:r>
              <a:rPr lang="en-US" sz="1600" dirty="0">
                <a:solidFill>
                  <a:srgbClr val="00B0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0205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V-Model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117823" y="1153270"/>
            <a:ext cx="5211293" cy="8817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endParaRPr lang="en-AU" sz="900" dirty="0">
              <a:solidFill>
                <a:srgbClr val="0070C0"/>
              </a:solidFill>
            </a:endParaRPr>
          </a:p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waterfall model plus defined artifact deliverable</a:t>
            </a:r>
          </a:p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development stage </a:t>
            </a:r>
            <a:r>
              <a:rPr lang="en-US" sz="1800" dirty="0">
                <a:solidFill>
                  <a:srgbClr val="00B050"/>
                </a:solidFill>
                <a:sym typeface="Wingdings" pitchFamily="2" charset="2"/>
              </a:rPr>
              <a:t>      </a:t>
            </a:r>
            <a:r>
              <a:rPr lang="en-US" sz="1800" dirty="0">
                <a:solidFill>
                  <a:srgbClr val="00B050"/>
                </a:solidFill>
              </a:rPr>
              <a:t> </a:t>
            </a:r>
            <a:r>
              <a:rPr lang="en-US" sz="1800" dirty="0">
                <a:solidFill>
                  <a:srgbClr val="00B050"/>
                </a:solidFill>
                <a:sym typeface="Wingdings" pitchFamily="2" charset="2"/>
              </a:rPr>
              <a:t></a:t>
            </a:r>
            <a:r>
              <a:rPr lang="en-US" sz="1800" dirty="0">
                <a:solidFill>
                  <a:srgbClr val="00B050"/>
                </a:solidFill>
              </a:rPr>
              <a:t> testing phase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9CB70C-8D76-4D06-BB6E-C15EB93A2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80" y="2707638"/>
            <a:ext cx="4323296" cy="3323538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3B53165-D2AE-DA4B-B2F1-F6352492DD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69736" y="2393727"/>
            <a:ext cx="3238065" cy="281806"/>
          </a:xfrm>
        </p:spPr>
        <p:txBody>
          <a:bodyPr/>
          <a:lstStyle/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1600" b="1" dirty="0"/>
              <a:t>What are the Advantages?</a:t>
            </a:r>
            <a:endParaRPr lang="en-AU" sz="160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B4BFB84-EB04-944E-A600-2E639E78BB77}"/>
              </a:ext>
            </a:extLst>
          </p:cNvPr>
          <p:cNvSpPr txBox="1">
            <a:spLocks/>
          </p:cNvSpPr>
          <p:nvPr/>
        </p:nvSpPr>
        <p:spPr bwMode="auto">
          <a:xfrm>
            <a:off x="4672300" y="2786585"/>
            <a:ext cx="3541314" cy="1214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3DE2A5C-D34A-ED4E-83EC-63B6F830C620}"/>
              </a:ext>
            </a:extLst>
          </p:cNvPr>
          <p:cNvSpPr txBox="1">
            <a:spLocks/>
          </p:cNvSpPr>
          <p:nvPr/>
        </p:nvSpPr>
        <p:spPr bwMode="auto">
          <a:xfrm>
            <a:off x="4732413" y="4150552"/>
            <a:ext cx="3346442" cy="364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r>
              <a:rPr lang="en-AU" sz="1600" b="1" kern="0" dirty="0"/>
              <a:t>What are the Disadvantages?</a:t>
            </a:r>
            <a:endParaRPr lang="en-AU" sz="1600" kern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463E98F-6690-6D4F-97C9-8198FEF4F74D}"/>
              </a:ext>
            </a:extLst>
          </p:cNvPr>
          <p:cNvSpPr txBox="1">
            <a:spLocks/>
          </p:cNvSpPr>
          <p:nvPr/>
        </p:nvSpPr>
        <p:spPr bwMode="auto">
          <a:xfrm>
            <a:off x="4769736" y="4484225"/>
            <a:ext cx="4061200" cy="1804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1113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726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Quiz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945747" y="1716055"/>
            <a:ext cx="7252506" cy="2980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endParaRPr lang="en-AU" sz="2000" dirty="0">
              <a:solidFill>
                <a:srgbClr val="00B050"/>
              </a:solidFill>
            </a:endParaRP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a) Requirements continue to emerge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b) Customer gives time to project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c) Mature technologies and tools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d) Change is welcome</a:t>
            </a:r>
          </a:p>
          <a:p>
            <a:pPr marL="889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dirty="0">
                <a:solidFill>
                  <a:srgbClr val="00B050"/>
                </a:solidFill>
              </a:rPr>
              <a:t>e) a &amp; b &amp; d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EF297DBB-5878-BE41-A44A-2B6790446CE3}"/>
              </a:ext>
            </a:extLst>
          </p:cNvPr>
          <p:cNvSpPr txBox="1">
            <a:spLocks/>
          </p:cNvSpPr>
          <p:nvPr/>
        </p:nvSpPr>
        <p:spPr bwMode="auto">
          <a:xfrm>
            <a:off x="1172995" y="1185383"/>
            <a:ext cx="7025258" cy="765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400" dirty="0"/>
              <a:t>When should you choose agile?</a:t>
            </a:r>
          </a:p>
          <a:p>
            <a:pPr marL="271463" lvl="1" indent="-182563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84804B66-30E6-5446-8C0E-90930A32DA63}"/>
              </a:ext>
            </a:extLst>
          </p:cNvPr>
          <p:cNvSpPr txBox="1">
            <a:spLocks/>
          </p:cNvSpPr>
          <p:nvPr/>
        </p:nvSpPr>
        <p:spPr bwMode="auto">
          <a:xfrm>
            <a:off x="1811118" y="5735365"/>
            <a:ext cx="5668042" cy="51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71463" lvl="1" indent="-182563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AU" sz="2000" dirty="0">
              <a:solidFill>
                <a:srgbClr val="00B050"/>
              </a:solidFill>
            </a:endParaRPr>
          </a:p>
        </p:txBody>
      </p:sp>
      <p:sp>
        <p:nvSpPr>
          <p:cNvPr id="17" name="Shape 93">
            <a:extLst>
              <a:ext uri="{FF2B5EF4-FFF2-40B4-BE49-F238E27FC236}">
                <a16:creationId xmlns:a16="http://schemas.microsoft.com/office/drawing/2014/main" id="{BD3CDE4B-276B-1949-931E-13A3C7628C97}"/>
              </a:ext>
            </a:extLst>
          </p:cNvPr>
          <p:cNvSpPr txBox="1">
            <a:spLocks/>
          </p:cNvSpPr>
          <p:nvPr/>
        </p:nvSpPr>
        <p:spPr>
          <a:xfrm>
            <a:off x="5517396" y="5992785"/>
            <a:ext cx="3393913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 2, slide 27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7422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85F75B2-0F2F-FC4C-8217-4DD3CED35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0" y="2557219"/>
            <a:ext cx="4555159" cy="28542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Agile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 </a:t>
            </a:r>
            <a:fld id="{E714E059-E509-4057-9854-D87D1A2F4F01}" type="slidenum">
              <a:rPr lang="en-AU" smtClean="0"/>
              <a:pPr/>
              <a:t>9</a:t>
            </a:fld>
            <a:r>
              <a:rPr lang="en-AU"/>
              <a:t> -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090FCC-6CE6-403B-89E2-8BE302780CE0}"/>
              </a:ext>
            </a:extLst>
          </p:cNvPr>
          <p:cNvSpPr txBox="1">
            <a:spLocks/>
          </p:cNvSpPr>
          <p:nvPr/>
        </p:nvSpPr>
        <p:spPr bwMode="auto">
          <a:xfrm>
            <a:off x="475989" y="1277656"/>
            <a:ext cx="5323562" cy="871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endParaRPr lang="en-AU" sz="900" dirty="0">
              <a:solidFill>
                <a:srgbClr val="0070C0"/>
              </a:solidFill>
            </a:endParaRPr>
          </a:p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Scrum: </a:t>
            </a:r>
            <a:r>
              <a:rPr lang="en-AU" sz="1800" dirty="0"/>
              <a:t>method to organize working teams</a:t>
            </a:r>
            <a:endParaRPr lang="en-US" sz="1800" dirty="0">
              <a:solidFill>
                <a:srgbClr val="0070C0"/>
              </a:solidFill>
            </a:endParaRPr>
          </a:p>
          <a:p>
            <a:pPr marL="182562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B050"/>
                </a:solidFill>
              </a:rPr>
              <a:t>XP: </a:t>
            </a:r>
            <a:r>
              <a:rPr lang="en-AU" sz="1800" dirty="0"/>
              <a:t>method to improve code quality</a:t>
            </a:r>
            <a:endParaRPr lang="en-US" sz="1800" dirty="0">
              <a:solidFill>
                <a:srgbClr val="0070C0"/>
              </a:solidFill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3B53165-D2AE-DA4B-B2F1-F6352492DD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69736" y="2393727"/>
            <a:ext cx="3238065" cy="281806"/>
          </a:xfrm>
        </p:spPr>
        <p:txBody>
          <a:bodyPr/>
          <a:lstStyle/>
          <a:p>
            <a:pPr marL="0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1600" b="1" dirty="0"/>
              <a:t>What are the Advantages?</a:t>
            </a:r>
            <a:endParaRPr lang="en-AU" sz="1600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B4BFB84-EB04-944E-A600-2E639E78BB77}"/>
              </a:ext>
            </a:extLst>
          </p:cNvPr>
          <p:cNvSpPr txBox="1">
            <a:spLocks/>
          </p:cNvSpPr>
          <p:nvPr/>
        </p:nvSpPr>
        <p:spPr bwMode="auto">
          <a:xfrm>
            <a:off x="4672300" y="2786584"/>
            <a:ext cx="4471700" cy="13935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8890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53DE2A5C-D34A-ED4E-83EC-63B6F830C620}"/>
              </a:ext>
            </a:extLst>
          </p:cNvPr>
          <p:cNvSpPr txBox="1">
            <a:spLocks/>
          </p:cNvSpPr>
          <p:nvPr/>
        </p:nvSpPr>
        <p:spPr bwMode="auto">
          <a:xfrm>
            <a:off x="4769736" y="4572744"/>
            <a:ext cx="3346442" cy="4779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r>
              <a:rPr lang="en-AU" sz="1600" b="1" kern="0" dirty="0"/>
              <a:t>What are the Disadvantages?</a:t>
            </a:r>
            <a:endParaRPr lang="en-AU" sz="1600" kern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9463E98F-6690-6D4F-97C9-8198FEF4F74D}"/>
              </a:ext>
            </a:extLst>
          </p:cNvPr>
          <p:cNvSpPr txBox="1">
            <a:spLocks/>
          </p:cNvSpPr>
          <p:nvPr/>
        </p:nvSpPr>
        <p:spPr bwMode="auto">
          <a:xfrm>
            <a:off x="4769736" y="4925077"/>
            <a:ext cx="4113007" cy="10348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1113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kern="0" dirty="0">
              <a:solidFill>
                <a:srgbClr val="00B050"/>
              </a:solidFill>
            </a:endParaRPr>
          </a:p>
          <a:p>
            <a:pPr marL="182563" lvl="1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kern="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71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7" grpId="0"/>
    </p:bldLst>
  </p:timing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10842</TotalTime>
  <Words>579</Words>
  <Application>Microsoft Office PowerPoint</Application>
  <PresentationFormat>On-screen Show (4:3)</PresentationFormat>
  <Paragraphs>164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ＭＳ Ｐゴシック</vt:lpstr>
      <vt:lpstr>Arial</vt:lpstr>
      <vt:lpstr>Calibri</vt:lpstr>
      <vt:lpstr>Roboto</vt:lpstr>
      <vt:lpstr>Wingdings</vt:lpstr>
      <vt:lpstr>UniMelb</vt:lpstr>
      <vt:lpstr>SWEN90016  Software Processes &amp; Project Management</vt:lpstr>
      <vt:lpstr>Today’s aim</vt:lpstr>
      <vt:lpstr>Quiz time</vt:lpstr>
      <vt:lpstr>Quiz time</vt:lpstr>
      <vt:lpstr>Waterfall</vt:lpstr>
      <vt:lpstr>Incremental</vt:lpstr>
      <vt:lpstr>V-Model</vt:lpstr>
      <vt:lpstr>Quiz time</vt:lpstr>
      <vt:lpstr>Agile</vt:lpstr>
      <vt:lpstr>Compare SDLCs</vt:lpstr>
      <vt:lpstr>Today’s aim</vt:lpstr>
      <vt:lpstr>Planning Phase</vt:lpstr>
      <vt:lpstr>Case Study Analysis</vt:lpstr>
      <vt:lpstr>PowerPoint Presentation</vt:lpstr>
      <vt:lpstr>Project Analysis</vt:lpstr>
      <vt:lpstr>Assignment 1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520</cp:revision>
  <cp:lastPrinted>2017-03-28T01:42:46Z</cp:lastPrinted>
  <dcterms:created xsi:type="dcterms:W3CDTF">2017-03-05T09:26:02Z</dcterms:created>
  <dcterms:modified xsi:type="dcterms:W3CDTF">2019-03-14T02:14:06Z</dcterms:modified>
  <cp:category/>
</cp:coreProperties>
</file>

<file path=docProps/thumbnail.jpeg>
</file>